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Nunito" panose="020B0604020202020204" charset="0"/>
      <p:regular r:id="rId22"/>
      <p:bold r:id="rId23"/>
      <p:italic r:id="rId24"/>
      <p:boldItalic r:id="rId25"/>
    </p:embeddedFont>
    <p:embeddedFont>
      <p:font typeface="Maven Pro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6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704954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742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4736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77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6779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060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482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05712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20288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Shape 4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580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4904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85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4163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680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374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658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8303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38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908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58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Shape 277"/>
          <p:cNvPicPr preferRelativeResize="0"/>
          <p:nvPr/>
        </p:nvPicPr>
        <p:blipFill rotWithShape="1">
          <a:blip r:embed="rId3">
            <a:alphaModFix/>
          </a:blip>
          <a:srcRect b="15853"/>
          <a:stretch/>
        </p:blipFill>
        <p:spPr>
          <a:xfrm>
            <a:off x="0" y="0"/>
            <a:ext cx="9144000" cy="5128241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>
            <a:spLocks noGrp="1"/>
          </p:cNvSpPr>
          <p:nvPr>
            <p:ph type="ctrTitle" idx="4294967295"/>
          </p:nvPr>
        </p:nvSpPr>
        <p:spPr>
          <a:xfrm>
            <a:off x="556600" y="1418600"/>
            <a:ext cx="8205000" cy="1910700"/>
          </a:xfrm>
          <a:prstGeom prst="rect">
            <a:avLst/>
          </a:prstGeom>
          <a:solidFill>
            <a:srgbClr val="EFEFEF">
              <a:alpha val="7692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Business data Analytics &amp; prediction</a:t>
            </a:r>
            <a:endParaRPr sz="30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>
                <a:solidFill>
                  <a:srgbClr val="000000"/>
                </a:solidFill>
              </a:rPr>
              <a:t>EDA: Bikes_Trips_San_Fransisco </a:t>
            </a:r>
            <a:endParaRPr sz="3000" b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3000" b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rgbClr val="000000"/>
                </a:solidFill>
              </a:rPr>
              <a:t>Group 5: Yarden, Omer &amp; Amitai</a:t>
            </a:r>
            <a:endParaRPr sz="1800" b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/>
        </p:nvSpPr>
        <p:spPr>
          <a:xfrm>
            <a:off x="340150" y="1503775"/>
            <a:ext cx="4135800" cy="1988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What can make a station popular?</a:t>
            </a:r>
            <a:endParaRPr sz="30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Shape 356"/>
          <p:cNvPicPr preferRelativeResize="0"/>
          <p:nvPr/>
        </p:nvPicPr>
        <p:blipFill rotWithShape="1">
          <a:blip r:embed="rId3">
            <a:alphaModFix/>
          </a:blip>
          <a:srcRect l="1710" t="26049" r="26102" b="16700"/>
          <a:stretch/>
        </p:blipFill>
        <p:spPr>
          <a:xfrm>
            <a:off x="37175" y="11075"/>
            <a:ext cx="7425550" cy="507302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Shape 357"/>
          <p:cNvSpPr txBox="1">
            <a:spLocks noGrp="1"/>
          </p:cNvSpPr>
          <p:nvPr>
            <p:ph type="title"/>
          </p:nvPr>
        </p:nvSpPr>
        <p:spPr>
          <a:xfrm>
            <a:off x="389400" y="827175"/>
            <a:ext cx="3826500" cy="574800"/>
          </a:xfrm>
          <a:prstGeom prst="rect">
            <a:avLst/>
          </a:prstGeom>
          <a:solidFill>
            <a:srgbClr val="EFEFEF">
              <a:alpha val="5308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Station on map overview</a:t>
            </a:r>
            <a:endParaRPr sz="2400" b="0">
              <a:solidFill>
                <a:srgbClr val="999999"/>
              </a:solidFill>
            </a:endParaRPr>
          </a:p>
        </p:txBody>
      </p:sp>
      <p:pic>
        <p:nvPicPr>
          <p:cNvPr id="358" name="Shape 358"/>
          <p:cNvPicPr preferRelativeResize="0"/>
          <p:nvPr/>
        </p:nvPicPr>
        <p:blipFill rotWithShape="1">
          <a:blip r:embed="rId3">
            <a:alphaModFix/>
          </a:blip>
          <a:srcRect l="73476" b="52812"/>
          <a:stretch/>
        </p:blipFill>
        <p:spPr>
          <a:xfrm>
            <a:off x="7489825" y="48600"/>
            <a:ext cx="1583700" cy="2427051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Shape 359"/>
          <p:cNvSpPr txBox="1">
            <a:spLocks noGrp="1"/>
          </p:cNvSpPr>
          <p:nvPr>
            <p:ph type="title"/>
          </p:nvPr>
        </p:nvSpPr>
        <p:spPr>
          <a:xfrm>
            <a:off x="389400" y="293775"/>
            <a:ext cx="3870600" cy="617700"/>
          </a:xfrm>
          <a:prstGeom prst="rect">
            <a:avLst/>
          </a:prstGeom>
          <a:solidFill>
            <a:srgbClr val="EFEFEF">
              <a:alpha val="4846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Shape 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2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Shape 365"/>
          <p:cNvSpPr txBox="1">
            <a:spLocks noGrp="1"/>
          </p:cNvSpPr>
          <p:nvPr>
            <p:ph type="title"/>
          </p:nvPr>
        </p:nvSpPr>
        <p:spPr>
          <a:xfrm>
            <a:off x="160800" y="1436775"/>
            <a:ext cx="3941700" cy="574800"/>
          </a:xfrm>
          <a:prstGeom prst="rect">
            <a:avLst/>
          </a:prstGeom>
          <a:solidFill>
            <a:srgbClr val="CCCCCC">
              <a:alpha val="9154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Station on map overview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66" name="Shape 366"/>
          <p:cNvSpPr txBox="1">
            <a:spLocks noGrp="1"/>
          </p:cNvSpPr>
          <p:nvPr>
            <p:ph type="title"/>
          </p:nvPr>
        </p:nvSpPr>
        <p:spPr>
          <a:xfrm>
            <a:off x="160800" y="750975"/>
            <a:ext cx="3611700" cy="617700"/>
          </a:xfrm>
          <a:prstGeom prst="rect">
            <a:avLst/>
          </a:prstGeom>
          <a:solidFill>
            <a:srgbClr val="CCCCCC">
              <a:alpha val="9154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Shape 371"/>
          <p:cNvPicPr preferRelativeResize="0"/>
          <p:nvPr/>
        </p:nvPicPr>
        <p:blipFill rotWithShape="1">
          <a:blip r:embed="rId3">
            <a:alphaModFix/>
          </a:blip>
          <a:srcRect l="2124" t="23606" r="26568" b="10269"/>
          <a:stretch/>
        </p:blipFill>
        <p:spPr>
          <a:xfrm>
            <a:off x="465675" y="-9550"/>
            <a:ext cx="6438595" cy="5143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72" name="Shape 372"/>
          <p:cNvSpPr txBox="1">
            <a:spLocks noGrp="1"/>
          </p:cNvSpPr>
          <p:nvPr>
            <p:ph type="title"/>
          </p:nvPr>
        </p:nvSpPr>
        <p:spPr>
          <a:xfrm>
            <a:off x="465600" y="827175"/>
            <a:ext cx="3966600" cy="574800"/>
          </a:xfrm>
          <a:prstGeom prst="rect">
            <a:avLst/>
          </a:prstGeom>
          <a:solidFill>
            <a:srgbClr val="EFEFEF">
              <a:alpha val="5308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Station on map overview</a:t>
            </a:r>
            <a:endParaRPr sz="2400" b="0">
              <a:solidFill>
                <a:srgbClr val="999999"/>
              </a:solidFill>
            </a:endParaRPr>
          </a:p>
        </p:txBody>
      </p:sp>
      <p:pic>
        <p:nvPicPr>
          <p:cNvPr id="373" name="Shape 373"/>
          <p:cNvPicPr preferRelativeResize="0"/>
          <p:nvPr/>
        </p:nvPicPr>
        <p:blipFill rotWithShape="1">
          <a:blip r:embed="rId4">
            <a:alphaModFix/>
          </a:blip>
          <a:srcRect l="73476" b="52812"/>
          <a:stretch/>
        </p:blipFill>
        <p:spPr>
          <a:xfrm>
            <a:off x="7489825" y="48600"/>
            <a:ext cx="1583700" cy="2427051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 txBox="1">
            <a:spLocks noGrp="1"/>
          </p:cNvSpPr>
          <p:nvPr>
            <p:ph type="title"/>
          </p:nvPr>
        </p:nvSpPr>
        <p:spPr>
          <a:xfrm>
            <a:off x="465600" y="217575"/>
            <a:ext cx="3537900" cy="617700"/>
          </a:xfrm>
          <a:prstGeom prst="rect">
            <a:avLst/>
          </a:prstGeom>
          <a:solidFill>
            <a:srgbClr val="EFEFEF">
              <a:alpha val="4846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Shape 379"/>
          <p:cNvPicPr preferRelativeResize="0"/>
          <p:nvPr/>
        </p:nvPicPr>
        <p:blipFill rotWithShape="1">
          <a:blip r:embed="rId3">
            <a:alphaModFix/>
          </a:blip>
          <a:srcRect l="1871" t="26587" r="35100" b="5551"/>
          <a:stretch/>
        </p:blipFill>
        <p:spPr>
          <a:xfrm>
            <a:off x="12525" y="-2925"/>
            <a:ext cx="55458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Shape 380"/>
          <p:cNvSpPr txBox="1">
            <a:spLocks noGrp="1"/>
          </p:cNvSpPr>
          <p:nvPr>
            <p:ph type="title"/>
          </p:nvPr>
        </p:nvSpPr>
        <p:spPr>
          <a:xfrm>
            <a:off x="160800" y="522375"/>
            <a:ext cx="3966600" cy="574800"/>
          </a:xfrm>
          <a:prstGeom prst="rect">
            <a:avLst/>
          </a:prstGeom>
          <a:solidFill>
            <a:srgbClr val="EFEFEF">
              <a:alpha val="5308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Station on map overview</a:t>
            </a:r>
            <a:endParaRPr sz="2400" b="0">
              <a:solidFill>
                <a:srgbClr val="999999"/>
              </a:solidFill>
            </a:endParaRPr>
          </a:p>
        </p:txBody>
      </p:sp>
      <p:sp>
        <p:nvSpPr>
          <p:cNvPr id="381" name="Shape 381"/>
          <p:cNvSpPr txBox="1">
            <a:spLocks noGrp="1"/>
          </p:cNvSpPr>
          <p:nvPr>
            <p:ph type="title"/>
          </p:nvPr>
        </p:nvSpPr>
        <p:spPr>
          <a:xfrm>
            <a:off x="160800" y="65175"/>
            <a:ext cx="3537900" cy="617700"/>
          </a:xfrm>
          <a:prstGeom prst="rect">
            <a:avLst/>
          </a:prstGeom>
          <a:solidFill>
            <a:srgbClr val="EFEFEF">
              <a:alpha val="4846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pic>
        <p:nvPicPr>
          <p:cNvPr id="382" name="Shape 382"/>
          <p:cNvPicPr preferRelativeResize="0"/>
          <p:nvPr/>
        </p:nvPicPr>
        <p:blipFill rotWithShape="1">
          <a:blip r:embed="rId3">
            <a:alphaModFix/>
          </a:blip>
          <a:srcRect l="70069" b="57650"/>
          <a:stretch/>
        </p:blipFill>
        <p:spPr>
          <a:xfrm>
            <a:off x="7672375" y="258975"/>
            <a:ext cx="1194151" cy="1455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83" name="Shape 383"/>
          <p:cNvSpPr txBox="1">
            <a:spLocks noGrp="1"/>
          </p:cNvSpPr>
          <p:nvPr>
            <p:ph type="title"/>
          </p:nvPr>
        </p:nvSpPr>
        <p:spPr>
          <a:xfrm>
            <a:off x="5540074" y="382125"/>
            <a:ext cx="1368725" cy="490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dirty="0">
                <a:solidFill>
                  <a:srgbClr val="000000"/>
                </a:solidFill>
              </a:rPr>
              <a:t>Weekday</a:t>
            </a:r>
            <a:endParaRPr sz="1800" b="0"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b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Shape 388"/>
          <p:cNvPicPr preferRelativeResize="0"/>
          <p:nvPr/>
        </p:nvPicPr>
        <p:blipFill rotWithShape="1">
          <a:blip r:embed="rId3">
            <a:alphaModFix/>
          </a:blip>
          <a:srcRect l="2897" t="13988" r="29236" b="13829"/>
          <a:stretch/>
        </p:blipFill>
        <p:spPr>
          <a:xfrm>
            <a:off x="964100" y="20300"/>
            <a:ext cx="5566576" cy="5099463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Shape 389"/>
          <p:cNvSpPr txBox="1">
            <a:spLocks noGrp="1"/>
          </p:cNvSpPr>
          <p:nvPr>
            <p:ph type="title"/>
          </p:nvPr>
        </p:nvSpPr>
        <p:spPr>
          <a:xfrm>
            <a:off x="160800" y="522375"/>
            <a:ext cx="3966600" cy="574800"/>
          </a:xfrm>
          <a:prstGeom prst="rect">
            <a:avLst/>
          </a:prstGeom>
          <a:solidFill>
            <a:srgbClr val="EFEFEF">
              <a:alpha val="5308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Station on map overview</a:t>
            </a:r>
            <a:endParaRPr sz="2400" b="0">
              <a:solidFill>
                <a:srgbClr val="999999"/>
              </a:solidFill>
            </a:endParaRPr>
          </a:p>
        </p:txBody>
      </p:sp>
      <p:sp>
        <p:nvSpPr>
          <p:cNvPr id="390" name="Shape 390"/>
          <p:cNvSpPr txBox="1">
            <a:spLocks noGrp="1"/>
          </p:cNvSpPr>
          <p:nvPr>
            <p:ph type="title"/>
          </p:nvPr>
        </p:nvSpPr>
        <p:spPr>
          <a:xfrm>
            <a:off x="160800" y="65175"/>
            <a:ext cx="3537900" cy="617700"/>
          </a:xfrm>
          <a:prstGeom prst="rect">
            <a:avLst/>
          </a:prstGeom>
          <a:solidFill>
            <a:srgbClr val="EFEFEF">
              <a:alpha val="4846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pic>
        <p:nvPicPr>
          <p:cNvPr id="391" name="Shape 391"/>
          <p:cNvPicPr preferRelativeResize="0"/>
          <p:nvPr/>
        </p:nvPicPr>
        <p:blipFill rotWithShape="1">
          <a:blip r:embed="rId4">
            <a:alphaModFix/>
          </a:blip>
          <a:srcRect l="70069" b="57650"/>
          <a:stretch/>
        </p:blipFill>
        <p:spPr>
          <a:xfrm>
            <a:off x="7672375" y="258975"/>
            <a:ext cx="1194151" cy="145544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92" name="Shape 392"/>
          <p:cNvSpPr txBox="1">
            <a:spLocks noGrp="1"/>
          </p:cNvSpPr>
          <p:nvPr>
            <p:ph type="title"/>
          </p:nvPr>
        </p:nvSpPr>
        <p:spPr>
          <a:xfrm>
            <a:off x="5540075" y="382125"/>
            <a:ext cx="1390496" cy="490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dirty="0">
                <a:solidFill>
                  <a:srgbClr val="000000"/>
                </a:solidFill>
              </a:rPr>
              <a:t>Weekend</a:t>
            </a:r>
            <a:endParaRPr sz="1800" b="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dirty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b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hape 397"/>
          <p:cNvPicPr preferRelativeResize="0"/>
          <p:nvPr/>
        </p:nvPicPr>
        <p:blipFill rotWithShape="1">
          <a:blip r:embed="rId3">
            <a:alphaModFix/>
          </a:blip>
          <a:srcRect t="7574" b="21241"/>
          <a:stretch/>
        </p:blipFill>
        <p:spPr>
          <a:xfrm>
            <a:off x="-20300" y="-38625"/>
            <a:ext cx="9144000" cy="513970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98" name="Shape 398"/>
          <p:cNvSpPr/>
          <p:nvPr/>
        </p:nvSpPr>
        <p:spPr>
          <a:xfrm rot="5882149">
            <a:off x="6040426" y="2139438"/>
            <a:ext cx="2036598" cy="385962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Shape 399"/>
          <p:cNvSpPr txBox="1"/>
          <p:nvPr/>
        </p:nvSpPr>
        <p:spPr>
          <a:xfrm rot="875394">
            <a:off x="5839602" y="3282906"/>
            <a:ext cx="2100845" cy="1530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Dude, where is my bike?</a:t>
            </a:r>
            <a:endParaRPr sz="3000"/>
          </a:p>
        </p:txBody>
      </p:sp>
      <p:sp>
        <p:nvSpPr>
          <p:cNvPr id="400" name="Shape 400"/>
          <p:cNvSpPr txBox="1"/>
          <p:nvPr/>
        </p:nvSpPr>
        <p:spPr>
          <a:xfrm>
            <a:off x="109325" y="185525"/>
            <a:ext cx="3607800" cy="3494400"/>
          </a:xfrm>
          <a:prstGeom prst="rect">
            <a:avLst/>
          </a:prstGeom>
          <a:solidFill>
            <a:srgbClr val="D9D9D9">
              <a:alpha val="7231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So, how do we maximize usage?</a:t>
            </a:r>
            <a:endParaRPr sz="4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>
            <a:spLocks noGrp="1"/>
          </p:cNvSpPr>
          <p:nvPr>
            <p:ph type="title"/>
          </p:nvPr>
        </p:nvSpPr>
        <p:spPr>
          <a:xfrm>
            <a:off x="1303800" y="446175"/>
            <a:ext cx="57465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Investigate unbalanced stations</a:t>
            </a:r>
            <a:endParaRPr/>
          </a:p>
        </p:txBody>
      </p:sp>
      <p:sp>
        <p:nvSpPr>
          <p:cNvPr id="406" name="Shape 406"/>
          <p:cNvSpPr txBox="1">
            <a:spLocks noGrp="1"/>
          </p:cNvSpPr>
          <p:nvPr>
            <p:ph type="title"/>
          </p:nvPr>
        </p:nvSpPr>
        <p:spPr>
          <a:xfrm>
            <a:off x="1303800" y="827175"/>
            <a:ext cx="7048500" cy="55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No less than 2 available bikes at any given time</a:t>
            </a:r>
            <a:endParaRPr sz="2400" b="0">
              <a:solidFill>
                <a:srgbClr val="999999"/>
              </a:solidFill>
            </a:endParaRPr>
          </a:p>
        </p:txBody>
      </p:sp>
      <p:pic>
        <p:nvPicPr>
          <p:cNvPr id="407" name="Shape 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383375"/>
            <a:ext cx="7361849" cy="36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/>
          <p:nvPr/>
        </p:nvSpPr>
        <p:spPr>
          <a:xfrm>
            <a:off x="917375" y="1422450"/>
            <a:ext cx="742200" cy="257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484450" y="1761450"/>
            <a:ext cx="8462400" cy="254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Investigate unbalanced stations for all stations</a:t>
            </a:r>
            <a:endParaRPr sz="240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Bring more data sources in order to fully map popular stations</a:t>
            </a:r>
            <a:endParaRPr sz="240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prediction model for number of rides from a given station per time of day</a:t>
            </a:r>
            <a:endParaRPr sz="240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prediction model for station running out of bikes</a:t>
            </a:r>
            <a:endParaRPr sz="2400"/>
          </a:p>
        </p:txBody>
      </p:sp>
      <p:sp>
        <p:nvSpPr>
          <p:cNvPr id="414" name="Shape 4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8706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415" name="Shape 415"/>
          <p:cNvSpPr txBox="1">
            <a:spLocks noGrp="1"/>
          </p:cNvSpPr>
          <p:nvPr>
            <p:ph type="title"/>
          </p:nvPr>
        </p:nvSpPr>
        <p:spPr>
          <a:xfrm>
            <a:off x="1303800" y="979575"/>
            <a:ext cx="18399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Dig dipper</a:t>
            </a:r>
            <a:endParaRPr sz="2400" b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Shape 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567526" cy="5143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21" name="Shape 421"/>
          <p:cNvSpPr txBox="1"/>
          <p:nvPr/>
        </p:nvSpPr>
        <p:spPr>
          <a:xfrm>
            <a:off x="5567525" y="0"/>
            <a:ext cx="3576600" cy="5143500"/>
          </a:xfrm>
          <a:prstGeom prst="rect">
            <a:avLst/>
          </a:prstGeom>
          <a:solidFill>
            <a:srgbClr val="D9D9D9">
              <a:alpha val="7231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Did anyone see my EDA?</a:t>
            </a:r>
            <a:endParaRPr sz="6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/>
        </p:nvSpPr>
        <p:spPr>
          <a:xfrm>
            <a:off x="340150" y="1198975"/>
            <a:ext cx="4741500" cy="752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The Business Question</a:t>
            </a:r>
            <a:endParaRPr sz="3000" b="1"/>
          </a:p>
        </p:txBody>
      </p:sp>
      <p:sp>
        <p:nvSpPr>
          <p:cNvPr id="284" name="Shape 284"/>
          <p:cNvSpPr txBox="1"/>
          <p:nvPr/>
        </p:nvSpPr>
        <p:spPr>
          <a:xfrm>
            <a:off x="340150" y="2189575"/>
            <a:ext cx="4741500" cy="19884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can we increase usage of bike-sharing in San Francisco?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1303800" y="446175"/>
            <a:ext cx="38706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Summary</a:t>
            </a:r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1303800" y="827175"/>
            <a:ext cx="51798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Main data set + two assisting tables</a:t>
            </a:r>
            <a:endParaRPr sz="2400" b="0">
              <a:solidFill>
                <a:srgbClr val="999999"/>
              </a:solidFill>
            </a:endParaRPr>
          </a:p>
        </p:txBody>
      </p:sp>
      <p:pic>
        <p:nvPicPr>
          <p:cNvPr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444875"/>
            <a:ext cx="8291839" cy="33938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92" name="Shape 292"/>
          <p:cNvSpPr/>
          <p:nvPr/>
        </p:nvSpPr>
        <p:spPr>
          <a:xfrm>
            <a:off x="453525" y="1711075"/>
            <a:ext cx="1504800" cy="1721400"/>
          </a:xfrm>
          <a:prstGeom prst="rect">
            <a:avLst/>
          </a:prstGeom>
          <a:solidFill>
            <a:srgbClr val="8DD8D3">
              <a:alpha val="3538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453525" y="3435725"/>
            <a:ext cx="1504800" cy="1403100"/>
          </a:xfrm>
          <a:prstGeom prst="rect">
            <a:avLst/>
          </a:prstGeom>
          <a:solidFill>
            <a:srgbClr val="EAD1DC">
              <a:alpha val="61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113375" y="3236600"/>
            <a:ext cx="267600" cy="1992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113375" y="4507350"/>
            <a:ext cx="267600" cy="1992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4875"/>
            <a:ext cx="8839197" cy="345353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1303800" y="446175"/>
            <a:ext cx="38706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302" name="Shape 302"/>
          <p:cNvSpPr txBox="1">
            <a:spLocks noGrp="1"/>
          </p:cNvSpPr>
          <p:nvPr>
            <p:ph type="title"/>
          </p:nvPr>
        </p:nvSpPr>
        <p:spPr>
          <a:xfrm>
            <a:off x="1303800" y="827175"/>
            <a:ext cx="5746500" cy="51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Usage = time ridden. Month over month</a:t>
            </a:r>
            <a:endParaRPr sz="2400" b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Shape 307"/>
          <p:cNvPicPr preferRelativeResize="0"/>
          <p:nvPr/>
        </p:nvPicPr>
        <p:blipFill rotWithShape="1">
          <a:blip r:embed="rId3">
            <a:alphaModFix/>
          </a:blip>
          <a:srcRect t="14748"/>
          <a:stretch/>
        </p:blipFill>
        <p:spPr>
          <a:xfrm>
            <a:off x="716100" y="20300"/>
            <a:ext cx="6906724" cy="5072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 rotWithShape="1">
          <a:blip r:embed="rId3">
            <a:alphaModFix/>
          </a:blip>
          <a:srcRect l="72968" r="4921" b="81977"/>
          <a:stretch/>
        </p:blipFill>
        <p:spPr>
          <a:xfrm>
            <a:off x="6961675" y="149475"/>
            <a:ext cx="1989176" cy="13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313200" y="446175"/>
            <a:ext cx="3870600" cy="617700"/>
          </a:xfrm>
          <a:prstGeom prst="rect">
            <a:avLst/>
          </a:prstGeom>
          <a:solidFill>
            <a:srgbClr val="EFEFEF">
              <a:alpha val="6154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sp>
        <p:nvSpPr>
          <p:cNvPr id="310" name="Shape 310"/>
          <p:cNvSpPr txBox="1">
            <a:spLocks noGrp="1"/>
          </p:cNvSpPr>
          <p:nvPr>
            <p:ph type="title"/>
          </p:nvPr>
        </p:nvSpPr>
        <p:spPr>
          <a:xfrm>
            <a:off x="313200" y="1055775"/>
            <a:ext cx="2315400" cy="574800"/>
          </a:xfrm>
          <a:prstGeom prst="rect">
            <a:avLst/>
          </a:prstGeom>
          <a:solidFill>
            <a:srgbClr val="EFEFEF">
              <a:alpha val="6154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Usage by day</a:t>
            </a: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Shape 315"/>
          <p:cNvPicPr preferRelativeResize="0"/>
          <p:nvPr/>
        </p:nvPicPr>
        <p:blipFill rotWithShape="1">
          <a:blip r:embed="rId3">
            <a:alphaModFix/>
          </a:blip>
          <a:srcRect t="13822"/>
          <a:stretch/>
        </p:blipFill>
        <p:spPr>
          <a:xfrm>
            <a:off x="228600" y="-39150"/>
            <a:ext cx="692892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 rotWithShape="1">
          <a:blip r:embed="rId4">
            <a:alphaModFix/>
          </a:blip>
          <a:srcRect l="72968" r="4921" b="81977"/>
          <a:stretch/>
        </p:blipFill>
        <p:spPr>
          <a:xfrm>
            <a:off x="6961675" y="149475"/>
            <a:ext cx="1989176" cy="13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313200" y="446175"/>
            <a:ext cx="3870600" cy="617700"/>
          </a:xfrm>
          <a:prstGeom prst="rect">
            <a:avLst/>
          </a:prstGeom>
          <a:solidFill>
            <a:srgbClr val="B7B7B7">
              <a:alpha val="7615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sp>
        <p:nvSpPr>
          <p:cNvPr id="318" name="Shape 318"/>
          <p:cNvSpPr txBox="1">
            <a:spLocks noGrp="1"/>
          </p:cNvSpPr>
          <p:nvPr>
            <p:ph type="title"/>
          </p:nvPr>
        </p:nvSpPr>
        <p:spPr>
          <a:xfrm>
            <a:off x="313200" y="1055775"/>
            <a:ext cx="2923500" cy="574800"/>
          </a:xfrm>
          <a:prstGeom prst="rect">
            <a:avLst/>
          </a:prstGeom>
          <a:solidFill>
            <a:srgbClr val="B7B7B7">
              <a:alpha val="7615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Trip time by day</a:t>
            </a:r>
            <a:endParaRPr sz="240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Shape 323"/>
          <p:cNvPicPr preferRelativeResize="0"/>
          <p:nvPr/>
        </p:nvPicPr>
        <p:blipFill rotWithShape="1">
          <a:blip r:embed="rId3">
            <a:alphaModFix/>
          </a:blip>
          <a:srcRect t="13112" b="48933"/>
          <a:stretch/>
        </p:blipFill>
        <p:spPr>
          <a:xfrm>
            <a:off x="152400" y="1922200"/>
            <a:ext cx="8786400" cy="287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 rotWithShape="1">
          <a:blip r:embed="rId4">
            <a:alphaModFix/>
          </a:blip>
          <a:srcRect l="72968" r="4921" b="81977"/>
          <a:stretch/>
        </p:blipFill>
        <p:spPr>
          <a:xfrm>
            <a:off x="6961675" y="149475"/>
            <a:ext cx="1989176" cy="13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1227600" y="522375"/>
            <a:ext cx="3870600" cy="617700"/>
          </a:xfrm>
          <a:prstGeom prst="rect">
            <a:avLst/>
          </a:prstGeom>
          <a:noFill/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sp>
        <p:nvSpPr>
          <p:cNvPr id="326" name="Shape 326"/>
          <p:cNvSpPr txBox="1">
            <a:spLocks noGrp="1"/>
          </p:cNvSpPr>
          <p:nvPr>
            <p:ph type="title"/>
          </p:nvPr>
        </p:nvSpPr>
        <p:spPr>
          <a:xfrm>
            <a:off x="1227600" y="903375"/>
            <a:ext cx="3826500" cy="574800"/>
          </a:xfrm>
          <a:prstGeom prst="rect">
            <a:avLst/>
          </a:prstGeom>
          <a:noFill/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Trip by time of day</a:t>
            </a: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</p:txBody>
      </p:sp>
      <p:sp>
        <p:nvSpPr>
          <p:cNvPr id="327" name="Shape 327"/>
          <p:cNvSpPr txBox="1">
            <a:spLocks noGrp="1"/>
          </p:cNvSpPr>
          <p:nvPr>
            <p:ph type="title"/>
          </p:nvPr>
        </p:nvSpPr>
        <p:spPr>
          <a:xfrm>
            <a:off x="1196674" y="1982325"/>
            <a:ext cx="1278011" cy="490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rgbClr val="000000"/>
                </a:solidFill>
              </a:rPr>
              <a:t>Weekday</a:t>
            </a:r>
            <a:endParaRPr sz="1800" b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b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t="60525"/>
          <a:stretch/>
        </p:blipFill>
        <p:spPr>
          <a:xfrm>
            <a:off x="333875" y="1932425"/>
            <a:ext cx="8424776" cy="28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 rotWithShape="1">
          <a:blip r:embed="rId4">
            <a:alphaModFix/>
          </a:blip>
          <a:srcRect l="72968" r="4921" b="81977"/>
          <a:stretch/>
        </p:blipFill>
        <p:spPr>
          <a:xfrm>
            <a:off x="6961675" y="149475"/>
            <a:ext cx="1989176" cy="13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1407250" y="2326500"/>
            <a:ext cx="1321436" cy="490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rgbClr val="000000"/>
                </a:solidFill>
              </a:rPr>
              <a:t>Weekend</a:t>
            </a:r>
            <a:endParaRPr sz="1800" b="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b="0">
              <a:solidFill>
                <a:srgbClr val="000000"/>
              </a:solidFill>
            </a:endParaRPr>
          </a:p>
        </p:txBody>
      </p:sp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1227600" y="522375"/>
            <a:ext cx="3870600" cy="617700"/>
          </a:xfrm>
          <a:prstGeom prst="rect">
            <a:avLst/>
          </a:prstGeom>
          <a:noFill/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1227600" y="903375"/>
            <a:ext cx="3826500" cy="574800"/>
          </a:xfrm>
          <a:prstGeom prst="rect">
            <a:avLst/>
          </a:prstGeom>
          <a:noFill/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Trip by time of day</a:t>
            </a: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Shape 341"/>
          <p:cNvPicPr preferRelativeResize="0"/>
          <p:nvPr/>
        </p:nvPicPr>
        <p:blipFill rotWithShape="1">
          <a:blip r:embed="rId3">
            <a:alphaModFix/>
          </a:blip>
          <a:srcRect t="9633" r="23564"/>
          <a:stretch/>
        </p:blipFill>
        <p:spPr>
          <a:xfrm>
            <a:off x="2133600" y="50150"/>
            <a:ext cx="5050363" cy="5143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42" name="Shape 342"/>
          <p:cNvPicPr preferRelativeResize="0"/>
          <p:nvPr/>
        </p:nvPicPr>
        <p:blipFill rotWithShape="1">
          <a:blip r:embed="rId3">
            <a:alphaModFix/>
          </a:blip>
          <a:srcRect l="76296"/>
          <a:stretch/>
        </p:blipFill>
        <p:spPr>
          <a:xfrm>
            <a:off x="7708876" y="159050"/>
            <a:ext cx="1329676" cy="483205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Shape 343"/>
          <p:cNvSpPr txBox="1">
            <a:spLocks noGrp="1"/>
          </p:cNvSpPr>
          <p:nvPr>
            <p:ph type="title"/>
          </p:nvPr>
        </p:nvSpPr>
        <p:spPr>
          <a:xfrm>
            <a:off x="1227600" y="522375"/>
            <a:ext cx="3575700" cy="617700"/>
          </a:xfrm>
          <a:prstGeom prst="rect">
            <a:avLst/>
          </a:prstGeom>
          <a:solidFill>
            <a:srgbClr val="D9D9D9">
              <a:alpha val="5385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</a:t>
            </a:r>
            <a:endParaRPr/>
          </a:p>
        </p:txBody>
      </p:sp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1227600" y="1131975"/>
            <a:ext cx="3008700" cy="574800"/>
          </a:xfrm>
          <a:prstGeom prst="rect">
            <a:avLst/>
          </a:prstGeom>
          <a:solidFill>
            <a:srgbClr val="D9D9D9">
              <a:alpha val="53850"/>
            </a:srgb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rgbClr val="999999"/>
                </a:solidFill>
              </a:rPr>
              <a:t>Trip by time of day</a:t>
            </a:r>
            <a:endParaRPr sz="2400" b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rgbClr val="999999"/>
              </a:solidFill>
            </a:endParaRPr>
          </a:p>
        </p:txBody>
      </p:sp>
      <p:sp>
        <p:nvSpPr>
          <p:cNvPr id="345" name="Shape 345"/>
          <p:cNvSpPr/>
          <p:nvPr/>
        </p:nvSpPr>
        <p:spPr>
          <a:xfrm>
            <a:off x="20625" y="10300"/>
            <a:ext cx="9123300" cy="5143500"/>
          </a:xfrm>
          <a:prstGeom prst="rect">
            <a:avLst/>
          </a:prstGeom>
          <a:solidFill>
            <a:srgbClr val="D9D9D9">
              <a:alpha val="576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6" name="Shape 3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75" y="749850"/>
            <a:ext cx="8146626" cy="36264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212</Words>
  <Application>Microsoft Office PowerPoint</Application>
  <PresentationFormat>On-screen Show (16:9)</PresentationFormat>
  <Paragraphs>46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Nunito</vt:lpstr>
      <vt:lpstr>Maven Pro</vt:lpstr>
      <vt:lpstr>Momentum</vt:lpstr>
      <vt:lpstr>Business data Analytics &amp; prediction EDA: Bikes_Trips_San_Fransisco   Group 5: Yarden, Omer &amp; Amitai</vt:lpstr>
      <vt:lpstr>PowerPoint Presentation</vt:lpstr>
      <vt:lpstr>Data Summary</vt:lpstr>
      <vt:lpstr>The problem</vt:lpstr>
      <vt:lpstr>Analyzing the data</vt:lpstr>
      <vt:lpstr>Analyzing the data</vt:lpstr>
      <vt:lpstr>Analyzing the data</vt:lpstr>
      <vt:lpstr>Weekend </vt:lpstr>
      <vt:lpstr>Analyzing the data</vt:lpstr>
      <vt:lpstr>PowerPoint Presentation</vt:lpstr>
      <vt:lpstr>Station on map overview</vt:lpstr>
      <vt:lpstr>Station on map overview</vt:lpstr>
      <vt:lpstr>Station on map overview</vt:lpstr>
      <vt:lpstr>Station on map overview</vt:lpstr>
      <vt:lpstr>Station on map overview</vt:lpstr>
      <vt:lpstr>PowerPoint Presentation</vt:lpstr>
      <vt:lpstr>Investigate unbalanced stations</vt:lpstr>
      <vt:lpstr>What’s next?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data Analytics &amp; prediction EDA: Bikes_Trips_San_Fransisco   Group 5: Yarden, Omer &amp; Amitai</dc:title>
  <dc:creator>Yarden</dc:creator>
  <cp:lastModifiedBy>User</cp:lastModifiedBy>
  <cp:revision>5</cp:revision>
  <dcterms:modified xsi:type="dcterms:W3CDTF">2018-01-14T18:34:26Z</dcterms:modified>
</cp:coreProperties>
</file>